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9" r:id="rId4"/>
    <p:sldId id="270" r:id="rId5"/>
    <p:sldId id="271" r:id="rId6"/>
    <p:sldId id="258" r:id="rId7"/>
    <p:sldId id="260" r:id="rId8"/>
    <p:sldId id="326" r:id="rId9"/>
    <p:sldId id="262" r:id="rId10"/>
    <p:sldId id="264" r:id="rId11"/>
    <p:sldId id="265" r:id="rId12"/>
    <p:sldId id="266" r:id="rId13"/>
    <p:sldId id="273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320" r:id="rId27"/>
    <p:sldId id="285" r:id="rId28"/>
    <p:sldId id="286" r:id="rId29"/>
    <p:sldId id="287" r:id="rId30"/>
    <p:sldId id="288" r:id="rId31"/>
    <p:sldId id="299" r:id="rId32"/>
    <p:sldId id="300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1" r:id="rId42"/>
    <p:sldId id="313" r:id="rId43"/>
    <p:sldId id="312" r:id="rId44"/>
    <p:sldId id="297" r:id="rId45"/>
    <p:sldId id="301" r:id="rId46"/>
    <p:sldId id="305" r:id="rId47"/>
    <p:sldId id="303" r:id="rId48"/>
    <p:sldId id="304" r:id="rId49"/>
    <p:sldId id="306" r:id="rId50"/>
    <p:sldId id="310" r:id="rId51"/>
    <p:sldId id="315" r:id="rId52"/>
    <p:sldId id="316" r:id="rId53"/>
    <p:sldId id="317" r:id="rId54"/>
    <p:sldId id="318" r:id="rId55"/>
    <p:sldId id="319" r:id="rId56"/>
    <p:sldId id="321" r:id="rId57"/>
    <p:sldId id="322" r:id="rId58"/>
    <p:sldId id="324" r:id="rId59"/>
    <p:sldId id="32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6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9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1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3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9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58C0-F86E-4885-88EC-66A13459624C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4922-0DBF-4DD2-AEB5-59ED2923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8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banianalps.org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err="1" smtClean="0"/>
              <a:t>Shqiperia</a:t>
            </a:r>
            <a:r>
              <a:rPr lang="en-US" altLang="en-US" sz="4000" dirty="0" smtClean="0"/>
              <a:t> (Albania)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4000" dirty="0" smtClean="0"/>
              <a:t>Land of the Eagle</a:t>
            </a:r>
          </a:p>
        </p:txBody>
      </p:sp>
      <p:pic>
        <p:nvPicPr>
          <p:cNvPr id="2051" name="Picture 9" descr="Albania fla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66850"/>
            <a:ext cx="8077200" cy="5391150"/>
          </a:xfrm>
          <a:noFill/>
        </p:spPr>
      </p:pic>
    </p:spTree>
    <p:extLst>
      <p:ext uri="{BB962C8B-B14F-4D97-AF65-F5344CB8AC3E}">
        <p14:creationId xmlns:p14="http://schemas.microsoft.com/office/powerpoint/2010/main" val="38652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y Pictures\2015\Albania Trip\IMG_4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4953000"/>
            <a:ext cx="4081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AAI English Teacher, </a:t>
            </a:r>
            <a:r>
              <a:rPr lang="en-US" sz="2400" dirty="0" err="1" smtClean="0">
                <a:solidFill>
                  <a:schemeClr val="bg1"/>
                </a:solidFill>
              </a:rPr>
              <a:t>Aleks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Vulaj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excavating for new playground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equipment in </a:t>
            </a:r>
            <a:r>
              <a:rPr lang="en-US" sz="2400" dirty="0" err="1" smtClean="0">
                <a:solidFill>
                  <a:schemeClr val="bg1"/>
                </a:solidFill>
              </a:rPr>
              <a:t>Vrithe</a:t>
            </a:r>
            <a:r>
              <a:rPr lang="en-US" sz="2400" dirty="0" smtClean="0">
                <a:solidFill>
                  <a:schemeClr val="bg1"/>
                </a:solidFill>
              </a:rPr>
              <a:t>.  School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Director </a:t>
            </a:r>
            <a:r>
              <a:rPr lang="en-US" sz="2400" dirty="0" err="1" smtClean="0">
                <a:solidFill>
                  <a:schemeClr val="bg1"/>
                </a:solidFill>
              </a:rPr>
              <a:t>Gac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Purashaj</a:t>
            </a:r>
            <a:r>
              <a:rPr lang="en-US" sz="2400" dirty="0" smtClean="0">
                <a:solidFill>
                  <a:schemeClr val="bg1"/>
                </a:solidFill>
              </a:rPr>
              <a:t> in back.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My Pictures\2015\Albania Trip\IMG_399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762000"/>
            <a:ext cx="540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Upgraded play yard at </a:t>
            </a:r>
            <a:r>
              <a:rPr lang="en-US" sz="2800" dirty="0" err="1" smtClean="0">
                <a:solidFill>
                  <a:schemeClr val="bg1"/>
                </a:solidFill>
              </a:rPr>
              <a:t>Vrithe</a:t>
            </a:r>
            <a:r>
              <a:rPr lang="en-US" sz="2800" dirty="0" smtClean="0">
                <a:solidFill>
                  <a:schemeClr val="bg1"/>
                </a:solidFill>
              </a:rPr>
              <a:t> School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9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My Pictures\2015\Albania Trip\IMG_399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096000"/>
            <a:ext cx="278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AAI furnished swings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y Pictures\2015\Albania Trip\IMG_400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5715000"/>
            <a:ext cx="241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AAI funded teeter</a:t>
            </a:r>
          </a:p>
          <a:p>
            <a:r>
              <a:rPr lang="en-US" sz="2400" dirty="0" smtClean="0"/>
              <a:t>totters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79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teve\AppData\Local\Temp\IMG_400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325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257800"/>
            <a:ext cx="1696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AAI funded</a:t>
            </a:r>
          </a:p>
          <a:p>
            <a:r>
              <a:rPr lang="en-US" sz="2400" dirty="0" smtClean="0"/>
              <a:t>new basket-</a:t>
            </a:r>
          </a:p>
          <a:p>
            <a:r>
              <a:rPr lang="en-US" sz="2400" dirty="0" smtClean="0"/>
              <a:t>ball hoop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1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My Pictures\2015\Albania Trip\IMG_400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5871865"/>
            <a:ext cx="426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New AAI funded Volleyball Court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y Pictures\2015\Albania Trip\Xhaj Toilet\IMG_4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7787" y="816593"/>
            <a:ext cx="6896638" cy="53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5791200"/>
            <a:ext cx="533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New Septic Pit for </a:t>
            </a:r>
            <a:r>
              <a:rPr lang="en-US" sz="2400" dirty="0" err="1" smtClean="0">
                <a:solidFill>
                  <a:schemeClr val="bg1"/>
                </a:solidFill>
              </a:rPr>
              <a:t>Xhaj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School Toilet Project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My Pictures\2015\Albania Trip\Xhaj Toilet\IMG_4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85" y="-572096"/>
            <a:ext cx="4953397" cy="743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493327"/>
            <a:ext cx="336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Toma</a:t>
            </a:r>
            <a:r>
              <a:rPr lang="en-US" sz="2400" dirty="0" smtClean="0"/>
              <a:t> </a:t>
            </a:r>
            <a:r>
              <a:rPr lang="en-US" sz="2400" dirty="0" err="1" smtClean="0"/>
              <a:t>Durgaj</a:t>
            </a:r>
            <a:r>
              <a:rPr lang="en-US" sz="2400" dirty="0" smtClean="0"/>
              <a:t> constructing</a:t>
            </a:r>
          </a:p>
          <a:p>
            <a:r>
              <a:rPr lang="en-US" sz="2400" dirty="0" smtClean="0"/>
              <a:t>support for water tank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My Pictures\2015\Anila\IMG_3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33400"/>
            <a:ext cx="198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tap water from </a:t>
            </a:r>
            <a:r>
              <a:rPr lang="en-US" sz="2400" dirty="0" err="1" smtClean="0"/>
              <a:t>Xhaj</a:t>
            </a:r>
            <a:r>
              <a:rPr lang="en-US" sz="2400" dirty="0" smtClean="0"/>
              <a:t> bathroom in 10 years.  </a:t>
            </a:r>
          </a:p>
          <a:p>
            <a:r>
              <a:rPr lang="en-US" sz="2400" dirty="0" smtClean="0"/>
              <a:t>Thanks to</a:t>
            </a:r>
          </a:p>
          <a:p>
            <a:r>
              <a:rPr lang="en-US" sz="2400" dirty="0" smtClean="0"/>
              <a:t>Kristina </a:t>
            </a:r>
            <a:r>
              <a:rPr lang="en-US" sz="2400" dirty="0" err="1" smtClean="0"/>
              <a:t>Milaj’s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roup funding </a:t>
            </a:r>
          </a:p>
          <a:p>
            <a:r>
              <a:rPr lang="en-US" sz="2400" dirty="0" smtClean="0"/>
              <a:t>effort, over</a:t>
            </a:r>
          </a:p>
          <a:p>
            <a:r>
              <a:rPr lang="en-US" sz="2400" dirty="0" smtClean="0"/>
              <a:t>$700.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63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My Pictures\2015\Anila\IMG_3910-1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09600"/>
            <a:ext cx="179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Rebuilt toilet</a:t>
            </a:r>
          </a:p>
          <a:p>
            <a:r>
              <a:rPr lang="en-US" sz="2400" dirty="0" smtClean="0"/>
              <a:t>stall.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57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87923"/>
            <a:ext cx="3322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Steve’s 2015 Trip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60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My Pictures\2015\Anila\IMG_3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847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0364"/>
            <a:ext cx="1760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Refurbished </a:t>
            </a:r>
          </a:p>
          <a:p>
            <a:r>
              <a:rPr lang="en-US" sz="2400" dirty="0" smtClean="0"/>
              <a:t>Boga Toilets,</a:t>
            </a:r>
          </a:p>
          <a:p>
            <a:r>
              <a:rPr lang="en-US" sz="2400" dirty="0" smtClean="0"/>
              <a:t> showing </a:t>
            </a:r>
          </a:p>
          <a:p>
            <a:r>
              <a:rPr lang="en-US" sz="2400" dirty="0" smtClean="0"/>
              <a:t>new tank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35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My Pictures\2015\Anila\IMG_4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09600"/>
            <a:ext cx="1691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Refurbished</a:t>
            </a:r>
          </a:p>
          <a:p>
            <a:r>
              <a:rPr lang="en-US" sz="2400" dirty="0" smtClean="0"/>
              <a:t>toilet</a:t>
            </a:r>
          </a:p>
        </p:txBody>
      </p:sp>
    </p:spTree>
    <p:extLst>
      <p:ext uri="{BB962C8B-B14F-4D97-AF65-F5344CB8AC3E}">
        <p14:creationId xmlns:p14="http://schemas.microsoft.com/office/powerpoint/2010/main" val="20955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Pictures\2015\Anila\IMG_3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927"/>
            <a:ext cx="700087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1526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sink—</a:t>
            </a:r>
          </a:p>
          <a:p>
            <a:r>
              <a:rPr lang="en-US" sz="2400" dirty="0" smtClean="0"/>
              <a:t>note soap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95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My Pictures\2015\Anila\IMG_3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43" y="-13855"/>
            <a:ext cx="700087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04800"/>
            <a:ext cx="2096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Boga</a:t>
            </a:r>
          </a:p>
          <a:p>
            <a:r>
              <a:rPr lang="en-US" sz="2400" dirty="0" smtClean="0"/>
              <a:t>desks, thanks</a:t>
            </a:r>
          </a:p>
          <a:p>
            <a:r>
              <a:rPr lang="en-US" sz="2400" dirty="0" smtClean="0"/>
              <a:t>to </a:t>
            </a:r>
            <a:r>
              <a:rPr lang="en-US" sz="2400" dirty="0" err="1" smtClean="0"/>
              <a:t>Anila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Pekmezi</a:t>
            </a:r>
            <a:r>
              <a:rPr lang="en-US" sz="2400" dirty="0" smtClean="0"/>
              <a:t>, new</a:t>
            </a:r>
          </a:p>
          <a:p>
            <a:r>
              <a:rPr lang="en-US" sz="2400" dirty="0" smtClean="0"/>
              <a:t>School Director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40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y Pictures\2015\Anila\IMG_4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0"/>
            <a:ext cx="700087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609600"/>
            <a:ext cx="1990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Boga</a:t>
            </a:r>
          </a:p>
          <a:p>
            <a:r>
              <a:rPr lang="en-US" sz="2400" dirty="0" smtClean="0"/>
              <a:t>classroom</a:t>
            </a:r>
          </a:p>
          <a:p>
            <a:r>
              <a:rPr lang="en-US" sz="2400" dirty="0" smtClean="0"/>
              <a:t>stoves, thanks</a:t>
            </a:r>
          </a:p>
          <a:p>
            <a:r>
              <a:rPr lang="en-US" sz="2400" dirty="0" smtClean="0"/>
              <a:t>to AAI funds.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8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My Pictures\2015\Anila\IMG_3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52" y="-39111"/>
            <a:ext cx="7000875" cy="70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33400"/>
            <a:ext cx="195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Boga</a:t>
            </a:r>
          </a:p>
          <a:p>
            <a:r>
              <a:rPr lang="en-US" sz="2400" dirty="0" smtClean="0"/>
              <a:t>blackboard</a:t>
            </a:r>
          </a:p>
          <a:p>
            <a:r>
              <a:rPr lang="en-US" sz="2400" dirty="0" smtClean="0"/>
              <a:t>funded by AAI</a:t>
            </a:r>
          </a:p>
        </p:txBody>
      </p:sp>
    </p:spTree>
    <p:extLst>
      <p:ext uri="{BB962C8B-B14F-4D97-AF65-F5344CB8AC3E}">
        <p14:creationId xmlns:p14="http://schemas.microsoft.com/office/powerpoint/2010/main" val="383723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My Pictures\2015\Albania Trip\Steve Teaching\IMG_4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5419635"/>
            <a:ext cx="3242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Juli</a:t>
            </a:r>
            <a:r>
              <a:rPr lang="en-US" sz="2400" dirty="0" smtClean="0"/>
              <a:t> </a:t>
            </a:r>
            <a:r>
              <a:rPr lang="en-US" sz="2400" dirty="0" err="1" smtClean="0"/>
              <a:t>Ulaj</a:t>
            </a:r>
            <a:r>
              <a:rPr lang="en-US" sz="2400" dirty="0" smtClean="0"/>
              <a:t> and Boga school</a:t>
            </a:r>
          </a:p>
          <a:p>
            <a:r>
              <a:rPr lang="en-US" sz="2400" dirty="0" smtClean="0"/>
              <a:t>gate repaired yet again</a:t>
            </a:r>
          </a:p>
          <a:p>
            <a:r>
              <a:rPr lang="en-US" sz="2400" dirty="0" smtClean="0"/>
              <a:t>by Steve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36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Pictures\2015\Anila\IMG_0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1784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AAI funded</a:t>
            </a:r>
          </a:p>
          <a:p>
            <a:r>
              <a:rPr lang="en-US" sz="2400" dirty="0" smtClean="0"/>
              <a:t>kindergarten</a:t>
            </a:r>
          </a:p>
          <a:p>
            <a:r>
              <a:rPr lang="en-US" sz="2400" dirty="0" smtClean="0"/>
              <a:t>supplies for </a:t>
            </a:r>
          </a:p>
          <a:p>
            <a:r>
              <a:rPr lang="en-US" sz="2400" dirty="0" err="1" smtClean="0"/>
              <a:t>Xhaj</a:t>
            </a:r>
            <a:r>
              <a:rPr lang="en-US" sz="2400" dirty="0" smtClean="0"/>
              <a:t> school.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60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My Pictures\2015\Anila\IMG_0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16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My Pictures\2015\Anila\IMG_0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y Pictures\2015\Albania Trip\Kristin-Ndue Hike\IMG_4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1050" y="5638800"/>
            <a:ext cx="2603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Trekking to </a:t>
            </a:r>
            <a:r>
              <a:rPr lang="en-US" sz="2400" dirty="0" err="1" smtClean="0"/>
              <a:t>Stegu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Dhenve</a:t>
            </a:r>
            <a:r>
              <a:rPr lang="en-US" sz="2400" dirty="0" smtClean="0"/>
              <a:t> (Goat Pass)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67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My Pictures\2015\Anila\IMG_0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23091"/>
            <a:ext cx="40573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Xhaj</a:t>
            </a:r>
            <a:r>
              <a:rPr lang="en-US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 smtClean="0"/>
              <a:t>Boga School </a:t>
            </a:r>
            <a:r>
              <a:rPr lang="en-US" sz="2400" dirty="0" smtClean="0"/>
              <a:t>Director </a:t>
            </a:r>
            <a:endParaRPr lang="en-US" sz="2400" dirty="0" smtClean="0"/>
          </a:p>
          <a:p>
            <a:r>
              <a:rPr lang="en-US" sz="2400" dirty="0" err="1"/>
              <a:t>Anila</a:t>
            </a:r>
            <a:r>
              <a:rPr lang="en-US" sz="2400" dirty="0"/>
              <a:t> </a:t>
            </a:r>
            <a:r>
              <a:rPr lang="en-US" sz="2400" dirty="0" err="1"/>
              <a:t>Pekmezi</a:t>
            </a:r>
            <a:r>
              <a:rPr lang="en-US" sz="2400" dirty="0"/>
              <a:t>, with </a:t>
            </a:r>
            <a:r>
              <a:rPr lang="en-US" sz="2400" dirty="0" smtClean="0"/>
              <a:t>husband</a:t>
            </a:r>
          </a:p>
          <a:p>
            <a:r>
              <a:rPr lang="en-US" sz="2400" dirty="0" smtClean="0"/>
              <a:t>Alex and daughters Anabel and</a:t>
            </a:r>
          </a:p>
          <a:p>
            <a:r>
              <a:rPr lang="en-US" sz="2400" dirty="0" err="1" smtClean="0"/>
              <a:t>Alessia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84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My Pictures\2015\Albania Trip\Career Fair\IMG_4457-re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711">
            <a:off x="-263747" y="-449246"/>
            <a:ext cx="10084661" cy="77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33400"/>
            <a:ext cx="6021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AAI Sponsored Career Day for High School and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University students.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y Pictures\2015\Albania Trip\Career Fair\IMG_4382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03" y="-152400"/>
            <a:ext cx="9882826" cy="716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My Pictures\2015\Albania Trip\Career Fair\IMG_4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5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3115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Steve’s intro, translated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by </a:t>
            </a:r>
            <a:r>
              <a:rPr lang="en-US" sz="2400" dirty="0" err="1" smtClean="0">
                <a:solidFill>
                  <a:schemeClr val="bg1"/>
                </a:solidFill>
              </a:rPr>
              <a:t>Aleks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Vulaj</a:t>
            </a:r>
            <a:r>
              <a:rPr lang="en-US" sz="2400" dirty="0" smtClean="0">
                <a:solidFill>
                  <a:schemeClr val="bg1"/>
                </a:solidFill>
              </a:rPr>
              <a:t>, AAI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English teacher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My Pictures\2015\Albania Trip\Career Fair\IMG_4414-re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5793" y="304800"/>
            <a:ext cx="833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Gjergj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Rakaj</a:t>
            </a:r>
            <a:r>
              <a:rPr lang="en-US" sz="2400" dirty="0" smtClean="0">
                <a:solidFill>
                  <a:schemeClr val="bg1"/>
                </a:solidFill>
              </a:rPr>
              <a:t>, former Minister of Parliament center, speaking, with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Prof. Dr. </a:t>
            </a:r>
            <a:r>
              <a:rPr lang="en-US" sz="2400" dirty="0" err="1" smtClean="0">
                <a:solidFill>
                  <a:schemeClr val="bg1"/>
                </a:solidFill>
              </a:rPr>
              <a:t>Marash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Rakaj</a:t>
            </a:r>
            <a:r>
              <a:rPr lang="en-US" sz="2400" dirty="0" smtClean="0">
                <a:solidFill>
                  <a:schemeClr val="bg1"/>
                </a:solidFill>
              </a:rPr>
              <a:t>, AAI Albania Manager on right.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My Pictures\2015\Albania Trip\Career Fair\IMG_4419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" y="0"/>
            <a:ext cx="9155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My Pictures\2015\Albania Trip\Career Fair\IMG_4483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"/>
            <a:ext cx="3663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AAI sponsored dinner for all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speakers and students.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My Pictures\2015\Albania Trip\Dana and Adina\IMG_4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723" y="5334000"/>
            <a:ext cx="8528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Adina </a:t>
            </a:r>
            <a:r>
              <a:rPr lang="en-US" sz="2400" dirty="0" err="1" smtClean="0">
                <a:solidFill>
                  <a:schemeClr val="bg1"/>
                </a:solidFill>
              </a:rPr>
              <a:t>Harri</a:t>
            </a:r>
            <a:r>
              <a:rPr lang="en-US" sz="2400" dirty="0" smtClean="0">
                <a:solidFill>
                  <a:schemeClr val="bg1"/>
                </a:solidFill>
              </a:rPr>
              <a:t> from Dartmouth College and Dana Lester from Oregon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State University, AAI 2015 volunteers teaching dance in </a:t>
            </a:r>
            <a:r>
              <a:rPr lang="en-US" sz="2400" dirty="0" err="1" smtClean="0">
                <a:solidFill>
                  <a:schemeClr val="bg1"/>
                </a:solidFill>
              </a:rPr>
              <a:t>Vrithe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My Pictures\2015\Albania Trip\Dana and Adina\IMG_4342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My Pictures\2015\Albania Trip\Dana and Adina\IMG_4522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1000"/>
            <a:ext cx="3211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Teaching English in Boga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y Pictures\2015\Albania Trip\Kristin-Ndue Hike\IMG_4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81000"/>
            <a:ext cx="4672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AAI board member, Kristina </a:t>
            </a:r>
            <a:r>
              <a:rPr lang="en-US" sz="2400" dirty="0" err="1" smtClean="0"/>
              <a:t>Milaj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&amp; Uncle </a:t>
            </a:r>
            <a:r>
              <a:rPr lang="en-US" sz="2400" dirty="0" err="1" smtClean="0"/>
              <a:t>Ndue</a:t>
            </a:r>
            <a:r>
              <a:rPr lang="en-US" sz="2400" dirty="0" smtClean="0"/>
              <a:t> </a:t>
            </a:r>
            <a:r>
              <a:rPr lang="en-US" sz="2400" dirty="0" err="1" smtClean="0"/>
              <a:t>Milaj</a:t>
            </a:r>
            <a:r>
              <a:rPr lang="en-US" sz="2400" dirty="0" smtClean="0"/>
              <a:t> in </a:t>
            </a:r>
            <a:r>
              <a:rPr lang="en-US" sz="2400" dirty="0" err="1" smtClean="0"/>
              <a:t>Stegu</a:t>
            </a:r>
            <a:r>
              <a:rPr lang="en-US" sz="2400" dirty="0" smtClean="0"/>
              <a:t> </a:t>
            </a:r>
            <a:r>
              <a:rPr lang="en-US" sz="2400" dirty="0" err="1" smtClean="0"/>
              <a:t>Dhenve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1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My Pictures\2015\Albania Trip\Dana and Adina\IMG_4524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y Pictures\2015\Albania Trip\Dana and Adina\IMG_4593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My Pictures\2015\Albania Trip\Dana and Adina\IMG_4597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4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My Pictures\2015\Albania Trip\Dana and Adina\IMG_4596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My Pictures\2015\Albania Trip\Dana and Adina\IMG_4534-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1000"/>
            <a:ext cx="439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hiking with Steve above Boga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36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D:\My Pictures\2015\Albania Trip\Dana and Adina\IMG_4552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My Pictures\2015\Albania Trip\Dana and Adina\IMG_4571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18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1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My Pictures\2015\Albania Trip\Dana and Adina\IMG_4558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My Pictures\2015\Albania Trip\Dana and Adina\IMG_4565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D:\My Pictures\2015\Albania Trip\Dana and Adina\IMG_4568-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My Pictures\2015\Albania Trip\Dana and Adina\IMG_4573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5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 Pictures\2015\Albania Trip\Kristin-Ndue Hike\IMG_4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8576"/>
            <a:ext cx="4572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5791200"/>
            <a:ext cx="2015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Kristina above </a:t>
            </a:r>
          </a:p>
          <a:p>
            <a:r>
              <a:rPr lang="en-US" sz="2400" dirty="0" err="1" smtClean="0"/>
              <a:t>Stegu</a:t>
            </a:r>
            <a:r>
              <a:rPr lang="en-US" sz="2400" dirty="0" smtClean="0"/>
              <a:t> </a:t>
            </a:r>
            <a:r>
              <a:rPr lang="en-US" sz="2400" dirty="0" err="1" smtClean="0"/>
              <a:t>Dhenve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09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My Pictures\2015\Albania Trip\Dana and Adina\IMG_4633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28600"/>
            <a:ext cx="3728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Adina, Dana, and friends 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new road through Boga.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My Pictures\2015\Albania Trip\Dana and Adina\IMG_4683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405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Farewell dinner at </a:t>
            </a:r>
            <a:r>
              <a:rPr lang="en-US" sz="2400" dirty="0" err="1" smtClean="0"/>
              <a:t>Ndue</a:t>
            </a:r>
            <a:r>
              <a:rPr lang="en-US" sz="2400" dirty="0" smtClean="0"/>
              <a:t> </a:t>
            </a:r>
            <a:r>
              <a:rPr lang="en-US" sz="2400" dirty="0" err="1" smtClean="0"/>
              <a:t>Milaj’s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3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My Pictures\2015\Albania Trip\Dana and Adina\IMG_4686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455" y="5943600"/>
            <a:ext cx="6853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AAI Board Member, Kristina </a:t>
            </a:r>
            <a:r>
              <a:rPr lang="en-US" sz="2400" dirty="0" err="1" smtClean="0">
                <a:solidFill>
                  <a:schemeClr val="bg1"/>
                </a:solidFill>
              </a:rPr>
              <a:t>Milaj</a:t>
            </a:r>
            <a:r>
              <a:rPr lang="en-US" sz="2400" dirty="0" smtClean="0">
                <a:solidFill>
                  <a:schemeClr val="bg1"/>
                </a:solidFill>
              </a:rPr>
              <a:t>, volunteer Dana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Lester with Kristina’s brother Rob, and cousin </a:t>
            </a:r>
            <a:r>
              <a:rPr lang="en-US" sz="2400" dirty="0" err="1" smtClean="0">
                <a:solidFill>
                  <a:schemeClr val="bg1"/>
                </a:solidFill>
              </a:rPr>
              <a:t>Marjani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My Pictures\2015\Albania Trip\Steve Teaching\IMG_4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-115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5715000"/>
            <a:ext cx="2049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 teaching</a:t>
            </a:r>
          </a:p>
          <a:p>
            <a:r>
              <a:rPr lang="en-US" sz="2400" dirty="0" smtClean="0"/>
              <a:t>English in Boga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63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D:\My Pictures\2015\Albania Trip\Steve Teaching\IMG_4502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My Pictures\2015\Albania Trip\Steve Teaching\IMG_4591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6172200"/>
            <a:ext cx="103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Intent!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5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My Pictures\2015\Albania Trip\Steve Teaching\IMG_4511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My Pictures\2015\Albania Trip\Steve Teaching\IMG_4505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6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My Pictures\2015\Albania Trip\U. Student Dinner\IMG_4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33400"/>
            <a:ext cx="743620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Marash</a:t>
            </a:r>
            <a:r>
              <a:rPr lang="en-US" sz="2400" dirty="0" smtClean="0">
                <a:solidFill>
                  <a:schemeClr val="bg1"/>
                </a:solidFill>
              </a:rPr>
              <a:t> and Steve with AAI Sponsored University Students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Clockwise—</a:t>
            </a:r>
            <a:r>
              <a:rPr lang="en-US" sz="2400" dirty="0" err="1" smtClean="0">
                <a:solidFill>
                  <a:schemeClr val="bg1"/>
                </a:solidFill>
              </a:rPr>
              <a:t>Marash</a:t>
            </a:r>
            <a:r>
              <a:rPr lang="en-US" sz="2400" dirty="0" smtClean="0">
                <a:solidFill>
                  <a:schemeClr val="bg1"/>
                </a:solidFill>
              </a:rPr>
              <a:t>, Steve, Ani </a:t>
            </a:r>
            <a:r>
              <a:rPr lang="en-US" sz="2400" dirty="0" err="1" smtClean="0">
                <a:solidFill>
                  <a:schemeClr val="bg1"/>
                </a:solidFill>
              </a:rPr>
              <a:t>Olaj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Toneta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Durgaj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Dafina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Rakaj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Rregjina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Rakaj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Brusilda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Hoxhaj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</a:rPr>
              <a:t>Vitjola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Colaj</a:t>
            </a:r>
            <a:r>
              <a:rPr lang="en-US" sz="2400" dirty="0" smtClean="0">
                <a:solidFill>
                  <a:schemeClr val="bg1"/>
                </a:solidFill>
              </a:rPr>
              <a:t>.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Kristina </a:t>
            </a:r>
            <a:r>
              <a:rPr lang="en-US" sz="2400" dirty="0" err="1" smtClean="0">
                <a:solidFill>
                  <a:schemeClr val="bg1"/>
                </a:solidFill>
              </a:rPr>
              <a:t>Milaj</a:t>
            </a:r>
            <a:r>
              <a:rPr lang="en-US" sz="2400" dirty="0" smtClean="0">
                <a:solidFill>
                  <a:schemeClr val="bg1"/>
                </a:solidFill>
              </a:rPr>
              <a:t> took the photo.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AAI programs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856509"/>
            <a:ext cx="82176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provide books to five village libraries, support  four</a:t>
            </a:r>
          </a:p>
          <a:p>
            <a:r>
              <a:rPr lang="en-US" sz="2400" dirty="0" smtClean="0"/>
              <a:t>kindergartens, provide an English teacher, pay partial bus </a:t>
            </a:r>
          </a:p>
          <a:p>
            <a:r>
              <a:rPr lang="en-US" sz="2400" dirty="0" smtClean="0"/>
              <a:t>fare for 35 students to travel to high school, and fund nine</a:t>
            </a:r>
          </a:p>
          <a:p>
            <a:r>
              <a:rPr lang="en-US" sz="2400" dirty="0" smtClean="0"/>
              <a:t>university students.  We also do some facility repairs.</a:t>
            </a:r>
          </a:p>
          <a:p>
            <a:endParaRPr lang="en-US" sz="2400" dirty="0"/>
          </a:p>
          <a:p>
            <a:r>
              <a:rPr lang="en-US" sz="2400" dirty="0" smtClean="0"/>
              <a:t>We can only do this because people believe in what we</a:t>
            </a:r>
          </a:p>
          <a:p>
            <a:r>
              <a:rPr lang="en-US" sz="2400" dirty="0" smtClean="0"/>
              <a:t>do and support us financially.  See our website: </a:t>
            </a:r>
          </a:p>
          <a:p>
            <a:r>
              <a:rPr lang="en-US" sz="2400" dirty="0" smtClean="0">
                <a:hlinkClick r:id="rId2"/>
              </a:rPr>
              <a:t>http://www.albanianalps.org</a:t>
            </a:r>
            <a:r>
              <a:rPr lang="en-US" sz="2400" dirty="0" smtClean="0"/>
              <a:t> to find out how to donate.  </a:t>
            </a:r>
          </a:p>
          <a:p>
            <a:endParaRPr lang="en-US" sz="2400" dirty="0" smtClean="0"/>
          </a:p>
          <a:p>
            <a:r>
              <a:rPr lang="en-US" sz="2400" dirty="0" smtClean="0"/>
              <a:t>AAI is a 501c-3 corporation and all donations are tax deductible.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82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Pictures\2015\Albania Trip\IMG_4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410200"/>
            <a:ext cx="2165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Dielle</a:t>
            </a:r>
            <a:r>
              <a:rPr lang="en-US" sz="2400" dirty="0" smtClean="0"/>
              <a:t> </a:t>
            </a:r>
            <a:r>
              <a:rPr lang="en-US" sz="2400" dirty="0" err="1" smtClean="0"/>
              <a:t>Rakaj</a:t>
            </a:r>
            <a:r>
              <a:rPr lang="en-US" sz="2400" dirty="0" smtClean="0"/>
              <a:t>, 89,</a:t>
            </a:r>
          </a:p>
          <a:p>
            <a:r>
              <a:rPr lang="en-US" sz="2400" dirty="0" smtClean="0"/>
              <a:t>Boga, Knitting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1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 Pictures\2015\Albania Trip\IMG_4682-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468778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Boga Teacher, </a:t>
            </a:r>
            <a:r>
              <a:rPr lang="en-US" sz="2400" dirty="0" err="1" smtClean="0">
                <a:solidFill>
                  <a:prstClr val="black"/>
                </a:solidFill>
              </a:rPr>
              <a:t>Ardian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Ulaj’s</a:t>
            </a:r>
            <a:r>
              <a:rPr lang="en-US" sz="2400" dirty="0" smtClean="0">
                <a:solidFill>
                  <a:prstClr val="black"/>
                </a:solidFill>
              </a:rPr>
              <a:t> kids, </a:t>
            </a:r>
            <a:r>
              <a:rPr lang="en-US" sz="2400" dirty="0" err="1" smtClean="0">
                <a:solidFill>
                  <a:prstClr val="black"/>
                </a:solidFill>
              </a:rPr>
              <a:t>Vana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Juli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</a:rPr>
              <a:t>Marceli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My Pictures\2015\Albania Trip\IMG_4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8" y="2357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55626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Kristina and mother Violeta</a:t>
            </a:r>
          </a:p>
          <a:p>
            <a:r>
              <a:rPr lang="en-US" sz="2400" dirty="0" smtClean="0"/>
              <a:t>gathering plums for </a:t>
            </a:r>
            <a:r>
              <a:rPr lang="en-US" sz="2400" dirty="0" err="1" smtClean="0"/>
              <a:t>Raki</a:t>
            </a:r>
            <a:r>
              <a:rPr lang="en-US" sz="2400" dirty="0" smtClean="0"/>
              <a:t> (brandy)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34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My Pictures\2015\Albania Trip\IMG_4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4648200"/>
            <a:ext cx="3197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Kristina in the plum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03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14155</TotalTime>
  <Words>486</Words>
  <Application>Microsoft Office PowerPoint</Application>
  <PresentationFormat>On-screen Show (4:3)</PresentationFormat>
  <Paragraphs>105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Shqiperia (Albania) Land of the Eagle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AAI programs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Shqiperia Land of the Eagle</dc:title>
  <dc:creator>Steve</dc:creator>
  <cp:lastModifiedBy>cooks</cp:lastModifiedBy>
  <cp:revision>30</cp:revision>
  <dcterms:created xsi:type="dcterms:W3CDTF">2015-11-20T18:49:10Z</dcterms:created>
  <dcterms:modified xsi:type="dcterms:W3CDTF">2015-11-30T16:13:09Z</dcterms:modified>
</cp:coreProperties>
</file>